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584" r:id="rId2"/>
    <p:sldId id="548" r:id="rId3"/>
    <p:sldId id="296" r:id="rId4"/>
    <p:sldId id="308" r:id="rId5"/>
    <p:sldId id="591" r:id="rId6"/>
    <p:sldId id="592" r:id="rId7"/>
    <p:sldId id="588" r:id="rId8"/>
    <p:sldId id="593" r:id="rId9"/>
    <p:sldId id="594" r:id="rId10"/>
    <p:sldId id="590" r:id="rId11"/>
    <p:sldId id="304" r:id="rId12"/>
    <p:sldId id="58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022" autoAdjust="0"/>
    <p:restoredTop sz="94660"/>
  </p:normalViewPr>
  <p:slideViewPr>
    <p:cSldViewPr>
      <p:cViewPr>
        <p:scale>
          <a:sx n="50" d="100"/>
          <a:sy n="50" d="100"/>
        </p:scale>
        <p:origin x="-9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2/7/2015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71600" y="12954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 descr="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685800"/>
            <a:ext cx="7315200" cy="5029200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5410200"/>
            <a:ext cx="8229600" cy="1143000"/>
          </a:xfr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fa-IR" sz="2400" dirty="0" smtClean="0">
                <a:solidFill>
                  <a:srgbClr val="C00000"/>
                </a:solidFill>
                <a:cs typeface="B Jadid" pitchFamily="2" charset="-78"/>
              </a:rPr>
              <a:t>توانمندسازی اجتماعی و تعامل جمعی </a:t>
            </a:r>
            <a:r>
              <a:rPr lang="fa-IR" sz="2400" dirty="0" smtClean="0">
                <a:solidFill>
                  <a:srgbClr val="C00000"/>
                </a:solidFill>
                <a:cs typeface="B Jadid" pitchFamily="2" charset="-78"/>
              </a:rPr>
              <a:t>= بهبود </a:t>
            </a:r>
            <a:r>
              <a:rPr lang="fa-IR" sz="2400" dirty="0" smtClean="0">
                <a:solidFill>
                  <a:srgbClr val="C00000"/>
                </a:solidFill>
                <a:cs typeface="B Jadid" pitchFamily="2" charset="-78"/>
              </a:rPr>
              <a:t>وضعیت سلامت </a:t>
            </a:r>
            <a:r>
              <a:rPr lang="fa-IR" sz="2400" dirty="0" smtClean="0">
                <a:solidFill>
                  <a:srgbClr val="C00000"/>
                </a:solidFill>
                <a:cs typeface="B Jadid" pitchFamily="2" charset="-78"/>
              </a:rPr>
              <a:t>جامعه</a:t>
            </a:r>
            <a:endParaRPr lang="en-US" sz="2400" dirty="0">
              <a:solidFill>
                <a:srgbClr val="C00000"/>
              </a:solidFill>
              <a:cs typeface="B Jadid" pitchFamily="2" charset="-78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solidFill>
            <a:schemeClr val="bg1"/>
          </a:solidFill>
          <a:ln w="10795">
            <a:noFill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rmAutofit/>
          </a:bodyPr>
          <a:lstStyle/>
          <a:p>
            <a:pPr algn="ctr"/>
            <a:r>
              <a:rPr lang="fa-IR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Jadid" pitchFamily="2" charset="-78"/>
              </a:rPr>
              <a:t>ارتباط ناموثر </a:t>
            </a:r>
            <a:endParaRPr lang="en-US" sz="24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Jadid" pitchFamily="2" charset="-78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3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/>
            <a:r>
              <a:rPr lang="fa-IR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Jadid" pitchFamily="2" charset="-78"/>
              </a:rPr>
              <a:t>ارتباط موثر</a:t>
            </a:r>
            <a:endParaRPr lang="en-US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Jadid" pitchFamily="2" charset="-78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2"/>
          </p:nvPr>
        </p:nvSpPr>
        <p:spPr>
          <a:xfrm>
            <a:off x="457200" y="1143000"/>
            <a:ext cx="4023360" cy="4114800"/>
          </a:xfrm>
          <a:ln w="12700">
            <a:solidFill>
              <a:schemeClr val="bg1"/>
            </a:solidFill>
            <a:prstDash val="dash"/>
            <a:miter lim="800000"/>
          </a:ln>
          <a:effectLst>
            <a:innerShdw blurRad="114300">
              <a:prstClr val="black"/>
            </a:innerShdw>
          </a:effectLst>
        </p:spPr>
        <p:txBody>
          <a:bodyPr anchor="ctr">
            <a:normAutofit/>
          </a:bodyPr>
          <a:lstStyle/>
          <a:p>
            <a:pPr lvl="0" algn="justLow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fa-IR" sz="2200" b="1" dirty="0" smtClean="0">
                <a:cs typeface="B Compset" pitchFamily="2" charset="-78"/>
              </a:rPr>
              <a:t>باعث ایجاد سوء تفاهم می شود . </a:t>
            </a:r>
            <a:endParaRPr lang="en-US" sz="2200" b="1" dirty="0" smtClean="0">
              <a:cs typeface="B Compset" pitchFamily="2" charset="-78"/>
            </a:endParaRPr>
          </a:p>
          <a:p>
            <a:pPr lvl="0" algn="justLow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fa-IR" sz="2200" b="1" dirty="0" smtClean="0">
                <a:cs typeface="B Compset" pitchFamily="2" charset="-78"/>
              </a:rPr>
              <a:t>منجر به نارضایتی، احساس تنهایی و تعارض در افراد خانواده و جامعه می گردد .</a:t>
            </a:r>
            <a:endParaRPr lang="en-US" sz="2200" b="1" dirty="0" smtClean="0">
              <a:cs typeface="B Compset" pitchFamily="2" charset="-78"/>
            </a:endParaRPr>
          </a:p>
          <a:p>
            <a:pPr lvl="0" algn="justLow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fa-IR" sz="2200" b="1" dirty="0" smtClean="0">
                <a:cs typeface="B Compset" pitchFamily="2" charset="-78"/>
              </a:rPr>
              <a:t>در طول زمان می تواند اعتماد به نفس فرد را مختل کند و احساس درماندگی و در نتیجه آسیب های روان و اجتماعی ایجاد نماید .</a:t>
            </a:r>
            <a:endParaRPr lang="en-US" sz="2200" b="1" dirty="0" smtClean="0">
              <a:cs typeface="B Compset" pitchFamily="2" charset="-78"/>
            </a:endParaRPr>
          </a:p>
          <a:p>
            <a:pPr lvl="0" algn="justLow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fa-IR" sz="2200" b="1" dirty="0" smtClean="0">
                <a:cs typeface="B Compset" pitchFamily="2" charset="-78"/>
              </a:rPr>
              <a:t>توانایی فرد برای مقابله با مشکلات زندگی را کاهش بدهد . </a:t>
            </a:r>
            <a:endParaRPr lang="en-US" sz="2200" b="1" dirty="0" smtClean="0">
              <a:cs typeface="B Compset" pitchFamily="2" charset="-78"/>
            </a:endParaRPr>
          </a:p>
          <a:p>
            <a:pPr algn="justLow"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endParaRPr lang="en-US" sz="2200" b="1" dirty="0" smtClean="0">
              <a:cs typeface="B Compset" pitchFamily="2" charset="-7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>
          <a:xfrm>
            <a:off x="4663440" y="1143000"/>
            <a:ext cx="4023360" cy="4114800"/>
          </a:xfrm>
          <a:ln w="12700"/>
          <a:effectLst>
            <a:innerShdw blurRad="114300">
              <a:prstClr val="black"/>
            </a:innerShdw>
          </a:effectLst>
        </p:spPr>
        <p:txBody>
          <a:bodyPr anchor="ctr">
            <a:normAutofit/>
          </a:bodyPr>
          <a:lstStyle/>
          <a:p>
            <a:pPr lvl="0" algn="justLow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fa-IR" sz="2200" b="1" dirty="0" smtClean="0">
                <a:cs typeface="B Compset" pitchFamily="2" charset="-78"/>
              </a:rPr>
              <a:t>تنها وسیله ی انتقال اطلاعات بین افراد می باشد .</a:t>
            </a:r>
            <a:endParaRPr lang="en-US" sz="2200" dirty="0" smtClean="0">
              <a:cs typeface="B Compset" pitchFamily="2" charset="-78"/>
            </a:endParaRPr>
          </a:p>
          <a:p>
            <a:pPr lvl="0" algn="justLow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fa-IR" sz="2200" b="1" dirty="0" smtClean="0">
                <a:cs typeface="B Compset" pitchFamily="2" charset="-78"/>
              </a:rPr>
              <a:t>تنها راه نشان دادن احساسات به دیگران است . </a:t>
            </a:r>
            <a:endParaRPr lang="en-US" sz="2200" dirty="0" smtClean="0">
              <a:cs typeface="B Compset" pitchFamily="2" charset="-78"/>
            </a:endParaRPr>
          </a:p>
          <a:p>
            <a:pPr lvl="0" algn="justLow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fa-IR" sz="2200" b="1" dirty="0" smtClean="0">
                <a:cs typeface="B Compset" pitchFamily="2" charset="-78"/>
              </a:rPr>
              <a:t>بهترین راه تصحیح سوء تفاهم ها است .</a:t>
            </a:r>
            <a:endParaRPr lang="en-US" sz="2200" dirty="0" smtClean="0">
              <a:cs typeface="B Compset" pitchFamily="2" charset="-78"/>
            </a:endParaRPr>
          </a:p>
          <a:p>
            <a:pPr lvl="0" algn="justLow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fa-IR" sz="2200" b="1" dirty="0" smtClean="0">
                <a:cs typeface="B Compset" pitchFamily="2" charset="-78"/>
              </a:rPr>
              <a:t>پیش شرط هر نوع آموزش </a:t>
            </a:r>
            <a:r>
              <a:rPr lang="fa-IR" sz="2200" b="1" dirty="0" smtClean="0">
                <a:cs typeface="B Compset" pitchFamily="2" charset="-78"/>
              </a:rPr>
              <a:t>موثر</a:t>
            </a:r>
            <a:endParaRPr lang="en-US" sz="2200" dirty="0" smtClean="0">
              <a:cs typeface="B Compset" pitchFamily="2" charset="-78"/>
            </a:endParaRPr>
          </a:p>
          <a:p>
            <a:pPr lvl="0" algn="justLow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fa-IR" sz="2200" b="1" dirty="0" smtClean="0">
                <a:cs typeface="B Compset" pitchFamily="2" charset="-78"/>
              </a:rPr>
              <a:t>لازمه ی رشد یک اجتماع است </a:t>
            </a:r>
            <a:endParaRPr lang="en-US" sz="2200" dirty="0" smtClean="0">
              <a:cs typeface="B Compse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Low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v"/>
            </a:pPr>
            <a:r>
              <a:rPr lang="fa-IR" sz="3000" b="1" dirty="0" smtClean="0">
                <a:cs typeface="B Compset" pitchFamily="2" charset="-78"/>
              </a:rPr>
              <a:t>با عث كسب و حفظ موقعيت و جايگاه افراد نزد ديگران </a:t>
            </a:r>
            <a:r>
              <a:rPr lang="fa-IR" sz="3000" b="1" dirty="0" smtClean="0">
                <a:cs typeface="B Compset" pitchFamily="2" charset="-78"/>
              </a:rPr>
              <a:t/>
            </a:r>
            <a:br>
              <a:rPr lang="fa-IR" sz="3000" b="1" dirty="0" smtClean="0">
                <a:cs typeface="B Compset" pitchFamily="2" charset="-78"/>
              </a:rPr>
            </a:br>
            <a:r>
              <a:rPr lang="fa-IR" sz="3000" b="1" dirty="0" smtClean="0">
                <a:cs typeface="B Compset" pitchFamily="2" charset="-78"/>
              </a:rPr>
              <a:t>مي </a:t>
            </a:r>
            <a:r>
              <a:rPr lang="fa-IR" sz="3000" b="1" dirty="0" smtClean="0">
                <a:cs typeface="B Compset" pitchFamily="2" charset="-78"/>
              </a:rPr>
              <a:t>شود. </a:t>
            </a:r>
            <a:endParaRPr lang="en-US" sz="3000" b="1" dirty="0" smtClean="0">
              <a:cs typeface="B Compset" pitchFamily="2" charset="-78"/>
            </a:endParaRPr>
          </a:p>
          <a:p>
            <a:pPr algn="justLow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v"/>
            </a:pPr>
            <a:r>
              <a:rPr lang="fa-IR" sz="3000" b="1" dirty="0" smtClean="0">
                <a:cs typeface="B Compset" pitchFamily="2" charset="-78"/>
              </a:rPr>
              <a:t>افراد به درستي و نادرستي عملكرد خود و ديگران بيشتر </a:t>
            </a:r>
            <a:r>
              <a:rPr lang="fa-IR" sz="3000" b="1" dirty="0" smtClean="0">
                <a:cs typeface="B Compset" pitchFamily="2" charset="-78"/>
              </a:rPr>
              <a:t/>
            </a:r>
            <a:br>
              <a:rPr lang="fa-IR" sz="3000" b="1" dirty="0" smtClean="0">
                <a:cs typeface="B Compset" pitchFamily="2" charset="-78"/>
              </a:rPr>
            </a:br>
            <a:r>
              <a:rPr lang="fa-IR" sz="3000" b="1" dirty="0" smtClean="0">
                <a:cs typeface="B Compset" pitchFamily="2" charset="-78"/>
              </a:rPr>
              <a:t>پي مي </a:t>
            </a:r>
            <a:r>
              <a:rPr lang="fa-IR" sz="3000" b="1" dirty="0" smtClean="0">
                <a:cs typeface="B Compset" pitchFamily="2" charset="-78"/>
              </a:rPr>
              <a:t>برند.</a:t>
            </a:r>
            <a:endParaRPr lang="en-US" sz="3000" b="1" dirty="0" smtClean="0">
              <a:cs typeface="B Compset" pitchFamily="2" charset="-78"/>
            </a:endParaRPr>
          </a:p>
          <a:p>
            <a:pPr algn="justLow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v"/>
            </a:pPr>
            <a:r>
              <a:rPr lang="fa-IR" sz="3000" b="1" dirty="0" smtClean="0">
                <a:cs typeface="B Compset" pitchFamily="2" charset="-78"/>
              </a:rPr>
              <a:t> باعث افزايش توانايي افراد براي مقابله با ناسازگاري ها و مشكلات زندگي مي شود.</a:t>
            </a:r>
          </a:p>
          <a:p>
            <a:pPr algn="justLow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v"/>
            </a:pPr>
            <a:r>
              <a:rPr lang="fa-IR" sz="3000" b="1" dirty="0" smtClean="0">
                <a:cs typeface="B Compset" pitchFamily="2" charset="-78"/>
              </a:rPr>
              <a:t>آرامش روحي و امنيت رواني بيشتر افراد را فراهم مي آورد. </a:t>
            </a:r>
            <a:endParaRPr lang="en-US" sz="3000" b="1" dirty="0" smtClean="0">
              <a:cs typeface="B Compset" pitchFamily="2" charset="-78"/>
            </a:endParaRPr>
          </a:p>
          <a:p>
            <a:pPr algn="justLow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v"/>
            </a:pPr>
            <a:r>
              <a:rPr lang="fa-IR" sz="3000" b="1" dirty="0" smtClean="0">
                <a:cs typeface="B Compset" pitchFamily="2" charset="-78"/>
              </a:rPr>
              <a:t> فرصتي به وجود مي آورد تا افراد چيزهاي جديدي ياد بگيرند و افق ديدشان را وسعت بخشند.</a:t>
            </a:r>
            <a:endParaRPr lang="en-US" sz="3000" b="1" dirty="0" smtClean="0">
              <a:cs typeface="B Compset" pitchFamily="2" charset="-78"/>
            </a:endParaRPr>
          </a:p>
          <a:p>
            <a:pPr algn="justLow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v"/>
            </a:pPr>
            <a:r>
              <a:rPr lang="fa-IR" sz="3000" b="1" dirty="0" smtClean="0">
                <a:cs typeface="B Compset" pitchFamily="2" charset="-78"/>
              </a:rPr>
              <a:t> باعث احساس مسئوليت بيشتر افراد نسبت به يكديگر مي شود. </a:t>
            </a:r>
            <a:endParaRPr lang="en-US" sz="3000" b="1" dirty="0" smtClean="0">
              <a:cs typeface="B Compset" pitchFamily="2" charset="-78"/>
            </a:endParaRPr>
          </a:p>
          <a:p>
            <a:pPr algn="justLow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v"/>
            </a:pPr>
            <a:r>
              <a:rPr lang="fa-IR" sz="3000" b="1" dirty="0" smtClean="0">
                <a:cs typeface="B Compset" pitchFamily="2" charset="-78"/>
              </a:rPr>
              <a:t>باعث تقويت احساس همدلي، همكاري ، هماهنگي و همفكري افراد با ديگران مي شود.</a:t>
            </a:r>
            <a:endParaRPr lang="en-US" sz="3000" b="1" dirty="0" smtClean="0">
              <a:cs typeface="B Compset" pitchFamily="2" charset="-78"/>
            </a:endParaRPr>
          </a:p>
          <a:p>
            <a:pPr algn="justLow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v"/>
            </a:pPr>
            <a:endParaRPr lang="en-US" sz="3000" b="1" dirty="0" smtClean="0">
              <a:cs typeface="B Compset" pitchFamily="2" charset="-78"/>
            </a:endParaRPr>
          </a:p>
          <a:p>
            <a:pPr algn="justLow">
              <a:buClr>
                <a:schemeClr val="accent5">
                  <a:lumMod val="75000"/>
                </a:schemeClr>
              </a:buClr>
              <a:buFont typeface="Wingdings" pitchFamily="2" charset="2"/>
              <a:buChar char="v"/>
            </a:pPr>
            <a:endParaRPr lang="en-US" sz="3000" b="1" dirty="0">
              <a:cs typeface="B Compset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rgbClr val="C00000"/>
                </a:solidFill>
                <a:cs typeface="B Jadid" pitchFamily="2" charset="-78"/>
              </a:rPr>
              <a:t> </a:t>
            </a:r>
            <a:r>
              <a:rPr lang="fa-IR" sz="3600" b="1" dirty="0" smtClean="0">
                <a:solidFill>
                  <a:srgbClr val="C00000"/>
                </a:solidFill>
                <a:cs typeface="B Jadid" pitchFamily="2" charset="-78"/>
              </a:rPr>
              <a:t>كاركرد هاي روابط بين فردي</a:t>
            </a:r>
            <a:endParaRPr lang="en-US" sz="3600" dirty="0">
              <a:solidFill>
                <a:srgbClr val="C00000"/>
              </a:solidFill>
              <a:cs typeface="B Jadid" pitchFamily="2" charset="-78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0"/>
            <a:ext cx="80772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2819400" y="381000"/>
            <a:ext cx="35892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4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Uighur" pitchFamily="2" charset="-78"/>
                <a:cs typeface="Microsoft Uighur" pitchFamily="2" charset="-78"/>
              </a:rPr>
              <a:t>با سپاس از توجه شما</a:t>
            </a:r>
            <a:endParaRPr lang="en-US" sz="4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Uighur" pitchFamily="2" charset="-78"/>
              <a:cs typeface="Microsoft Uighur" pitchFamily="2" charset="-78"/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990600"/>
            <a:ext cx="7772400" cy="1829761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 rtl="1"/>
            <a:r>
              <a:rPr lang="fa-IR" sz="5400" b="1" dirty="0" smtClean="0">
                <a:solidFill>
                  <a:srgbClr val="C00000"/>
                </a:solidFill>
                <a:cs typeface="B Jadid" pitchFamily="2" charset="-78"/>
              </a:rPr>
              <a:t>برقراری ارتباط موثر </a:t>
            </a:r>
            <a:endParaRPr lang="en-US" sz="5400" b="1" dirty="0">
              <a:solidFill>
                <a:srgbClr val="C00000"/>
              </a:solidFill>
              <a:cs typeface="B Jadid" pitchFamily="2" charset="-78"/>
            </a:endParaRPr>
          </a:p>
        </p:txBody>
      </p:sp>
      <p:pic>
        <p:nvPicPr>
          <p:cNvPr id="5" name="Picture 4" descr="bigstockphoto_Handshake___23072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3048000"/>
            <a:ext cx="2895600" cy="297180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3200400"/>
          </a:xfrm>
        </p:spPr>
        <p:txBody>
          <a:bodyPr anchor="ctr"/>
          <a:lstStyle/>
          <a:p>
            <a:pPr algn="just" rtl="1"/>
            <a:r>
              <a:rPr lang="fa-IR" sz="2400" dirty="0" smtClean="0">
                <a:cs typeface="B Compset" pitchFamily="2" charset="-78"/>
              </a:rPr>
              <a:t>ارتباط بين فردي فرايندي است كه به وسيله آن اطلاعات و احساسات خود را از طريق پيام هاي كلامي و غير كلامي با ديگران در ميان مي گذاريم . </a:t>
            </a:r>
            <a:endParaRPr lang="en-US" dirty="0">
              <a:cs typeface="B Compset" pitchFamily="2" charset="-78"/>
            </a:endParaRPr>
          </a:p>
        </p:txBody>
      </p:sp>
      <p:pic>
        <p:nvPicPr>
          <p:cNvPr id="6" name="Picture Placeholder 5" descr="stick-figure-drawing-a-to-b.pn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8661" r="8661"/>
          <a:stretch>
            <a:fillRect/>
          </a:stretch>
        </p:blipFill>
        <p:spPr/>
      </p:pic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/>
        <p:style>
          <a:lnRef idx="1">
            <a:schemeClr val="accent3"/>
          </a:lnRef>
          <a:fillRef idx="1001">
            <a:schemeClr val="lt1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rtl="1">
              <a:lnSpc>
                <a:spcPct val="150000"/>
              </a:lnSpc>
            </a:pPr>
            <a:r>
              <a:rPr lang="fa-IR" sz="1800" b="1" dirty="0" smtClean="0">
                <a:solidFill>
                  <a:srgbClr val="C00000"/>
                </a:solidFill>
                <a:cs typeface="B Titr" pitchFamily="2" charset="-78"/>
              </a:rPr>
              <a:t> </a:t>
            </a:r>
            <a:endParaRPr lang="en-US" sz="1800" dirty="0" smtClean="0">
              <a:solidFill>
                <a:srgbClr val="C00000"/>
              </a:solidFill>
              <a:cs typeface="B Titr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1800" b="1" dirty="0" smtClean="0">
                <a:solidFill>
                  <a:srgbClr val="C00000"/>
                </a:solidFill>
                <a:cs typeface="B Titr" pitchFamily="2" charset="-78"/>
              </a:rPr>
              <a:t>ارتباط عبارت است از فرایند ارسال و دریافت پیام</a:t>
            </a:r>
            <a:endParaRPr lang="en-US" sz="1800" dirty="0" smtClean="0">
              <a:solidFill>
                <a:srgbClr val="C00000"/>
              </a:solidFill>
              <a:cs typeface="B Titr" pitchFamily="2" charset="-78"/>
            </a:endParaRPr>
          </a:p>
          <a:p>
            <a:pPr algn="ctr" rtl="1">
              <a:lnSpc>
                <a:spcPct val="150000"/>
              </a:lnSpc>
            </a:pPr>
            <a:endParaRPr lang="en-US" sz="1800" dirty="0">
              <a:solidFill>
                <a:srgbClr val="C000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0" y="1524000"/>
            <a:ext cx="3675888" cy="4419600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r" rtl="1">
              <a:buClr>
                <a:schemeClr val="accent3">
                  <a:lumMod val="50000"/>
                </a:schemeClr>
              </a:buClr>
              <a:buFont typeface="Wingdings" pitchFamily="2" charset="2"/>
              <a:buChar char="q"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Zar" pitchFamily="2" charset="-78"/>
              </a:rPr>
              <a:t> عناصر کلامی </a:t>
            </a:r>
          </a:p>
          <a:p>
            <a:pPr algn="r" rtl="1">
              <a:buClr>
                <a:schemeClr val="accent3">
                  <a:lumMod val="50000"/>
                </a:schemeClr>
              </a:buClr>
              <a:buFont typeface="Wingdings" pitchFamily="2" charset="2"/>
              <a:buChar char="q"/>
            </a:pPr>
            <a:endParaRPr lang="fa-I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Zar" pitchFamily="2" charset="-78"/>
            </a:endParaRPr>
          </a:p>
          <a:p>
            <a:pPr algn="r" rtl="1">
              <a:buClr>
                <a:schemeClr val="accent3">
                  <a:lumMod val="50000"/>
                </a:schemeClr>
              </a:buClr>
              <a:buFont typeface="Wingdings" pitchFamily="2" charset="2"/>
              <a:buChar char="q"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Zar" pitchFamily="2" charset="-78"/>
              </a:rPr>
              <a:t>عناصر غیر کلامی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Za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b="1" dirty="0" smtClean="0">
                <a:solidFill>
                  <a:srgbClr val="C00000"/>
                </a:solidFill>
                <a:effectLst/>
                <a:cs typeface="B Jadid" pitchFamily="2" charset="-78"/>
              </a:rPr>
              <a:t>عناصر اصلی ارتباط </a:t>
            </a:r>
            <a:endParaRPr lang="en-US" dirty="0">
              <a:solidFill>
                <a:srgbClr val="C00000"/>
              </a:solidFill>
              <a:effectLst/>
              <a:cs typeface="B Jadid" pitchFamily="2" charset="-78"/>
            </a:endParaRPr>
          </a:p>
        </p:txBody>
      </p:sp>
      <p:pic>
        <p:nvPicPr>
          <p:cNvPr id="5" name="Picture 4" descr="bigstockphoto_Teamwork_Connection_5296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1752600"/>
            <a:ext cx="4038600" cy="4419600"/>
          </a:xfrm>
          <a:prstGeom prst="rect">
            <a:avLst/>
          </a:prstGeom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4724400"/>
          </a:xfrm>
        </p:spPr>
        <p:txBody>
          <a:bodyPr anchor="ctr"/>
          <a:lstStyle/>
          <a:p>
            <a:pPr algn="ctr" rtl="1"/>
            <a:r>
              <a:rPr lang="fa-I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Jadid" pitchFamily="2" charset="-78"/>
              </a:rPr>
              <a:t>شنیدن</a:t>
            </a:r>
            <a:br>
              <a:rPr lang="fa-I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Jadid" pitchFamily="2" charset="-78"/>
              </a:rPr>
            </a:br>
            <a:r>
              <a:rPr lang="fa-I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Jadid" pitchFamily="2" charset="-78"/>
              </a:rPr>
              <a:t/>
            </a:r>
            <a:br>
              <a:rPr lang="fa-I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Jadid" pitchFamily="2" charset="-78"/>
              </a:rPr>
            </a:br>
            <a:r>
              <a:rPr lang="fa-I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Jadid" pitchFamily="2" charset="-78"/>
              </a:rPr>
              <a:t>گوش دادن غیر فعال</a:t>
            </a:r>
            <a:br>
              <a:rPr lang="fa-I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Jadid" pitchFamily="2" charset="-78"/>
              </a:rPr>
            </a:br>
            <a:r>
              <a:rPr lang="fa-I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Jadid" pitchFamily="2" charset="-78"/>
              </a:rPr>
              <a:t/>
            </a:r>
            <a:br>
              <a:rPr lang="fa-I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Jadid" pitchFamily="2" charset="-78"/>
              </a:rPr>
            </a:br>
            <a:r>
              <a:rPr lang="fa-I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Jadid" pitchFamily="2" charset="-78"/>
              </a:rPr>
              <a:t>گوش دادن فعال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Jadid" pitchFamily="2" charset="-78"/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200" dirty="0" smtClean="0">
                <a:solidFill>
                  <a:srgbClr val="C00000"/>
                </a:solidFill>
                <a:cs typeface="B Jadid" pitchFamily="2" charset="-78"/>
              </a:rPr>
              <a:t>گوش دادن فعال </a:t>
            </a:r>
            <a:endParaRPr lang="en-US" sz="3200" dirty="0">
              <a:solidFill>
                <a:srgbClr val="C00000"/>
              </a:solidFill>
              <a:cs typeface="B Jadid" pitchFamily="2" charset="-78"/>
            </a:endParaRPr>
          </a:p>
        </p:txBody>
      </p:sp>
      <p:pic>
        <p:nvPicPr>
          <p:cNvPr id="1027" name="Picture 3" descr="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219200"/>
            <a:ext cx="4343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fa-IR" sz="3600" b="1" dirty="0" smtClean="0">
                <a:solidFill>
                  <a:srgbClr val="C00000"/>
                </a:solidFill>
                <a:cs typeface="B Jadid" pitchFamily="2" charset="-78"/>
              </a:rPr>
              <a:t>روش های موثر برای گوش دادن فعال</a:t>
            </a:r>
            <a:endParaRPr lang="en-US" sz="3600" dirty="0">
              <a:solidFill>
                <a:srgbClr val="C00000"/>
              </a:solidFill>
              <a:cs typeface="B Jadid" pitchFamily="2" charset="-78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447800" y="2057400"/>
            <a:ext cx="7406640" cy="3810000"/>
          </a:xfrm>
        </p:spPr>
        <p:txBody>
          <a:bodyPr anchor="ctr">
            <a:normAutofit/>
          </a:bodyPr>
          <a:lstStyle/>
          <a:p>
            <a:pPr algn="r" rtl="1">
              <a:lnSpc>
                <a:spcPct val="150000"/>
              </a:lnSpc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   توجه </a:t>
            </a: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به فرد </a:t>
            </a: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مقابل</a:t>
            </a:r>
          </a:p>
          <a:p>
            <a:pPr algn="r" rtl="1">
              <a:lnSpc>
                <a:spcPct val="150000"/>
              </a:lnSpc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  پرسیدن سوال</a:t>
            </a:r>
          </a:p>
          <a:p>
            <a:pPr algn="r" rtl="1">
              <a:lnSpc>
                <a:spcPct val="150000"/>
              </a:lnSpc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   بازخورد دادن</a:t>
            </a:r>
          </a:p>
          <a:p>
            <a:pPr algn="r" rtl="1">
              <a:lnSpc>
                <a:spcPct val="150000"/>
              </a:lnSpc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  بازگو </a:t>
            </a: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کردن </a:t>
            </a:r>
            <a:endParaRPr lang="fa-I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  <a:p>
            <a:pPr algn="r" rtl="1">
              <a:lnSpc>
                <a:spcPct val="150000"/>
              </a:lnSpc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  خلاصه سازی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sz="3200" dirty="0" smtClean="0">
                <a:solidFill>
                  <a:srgbClr val="C00000"/>
                </a:solidFill>
                <a:cs typeface="B Jadid" pitchFamily="2" charset="-78"/>
              </a:rPr>
              <a:t>فعاليت : ارزيابي مهارت گوش دادن </a:t>
            </a:r>
            <a:endParaRPr lang="fa-IR" sz="3200" dirty="0">
              <a:solidFill>
                <a:srgbClr val="C00000"/>
              </a:solidFill>
              <a:cs typeface="B Jadi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752600"/>
            <a:ext cx="7498080" cy="4800600"/>
          </a:xfrm>
        </p:spPr>
        <p:txBody>
          <a:bodyPr>
            <a:noAutofit/>
          </a:bodyPr>
          <a:lstStyle/>
          <a:p>
            <a:pPr algn="just" rtl="1">
              <a:buNone/>
            </a:pPr>
            <a:r>
              <a:rPr lang="fa-IR" sz="2000" dirty="0" smtClean="0">
                <a:cs typeface="Mitra" pitchFamily="2" charset="-78"/>
              </a:rPr>
              <a:t>برای </a:t>
            </a:r>
            <a:r>
              <a:rPr lang="fa-IR" sz="2000" dirty="0" smtClean="0">
                <a:cs typeface="Mitra" pitchFamily="2" charset="-78"/>
              </a:rPr>
              <a:t>اينکه </a:t>
            </a:r>
            <a:r>
              <a:rPr lang="fa-IR" sz="2000" dirty="0" smtClean="0">
                <a:cs typeface="Mitra" pitchFamily="2" charset="-78"/>
              </a:rPr>
              <a:t>بتوانید مهارت گوش کردن خود را </a:t>
            </a:r>
            <a:r>
              <a:rPr lang="fa-IR" sz="2000" dirty="0" smtClean="0">
                <a:cs typeface="Mitra" pitchFamily="2" charset="-78"/>
              </a:rPr>
              <a:t>ارزيابی نماييد</a:t>
            </a:r>
            <a:r>
              <a:rPr lang="fa-IR" sz="2000" dirty="0" smtClean="0">
                <a:cs typeface="Mitra" pitchFamily="2" charset="-78"/>
              </a:rPr>
              <a:t>، بهتر است به سوالات </a:t>
            </a:r>
            <a:r>
              <a:rPr lang="fa-IR" sz="2000" dirty="0" smtClean="0">
                <a:cs typeface="Mitra" pitchFamily="2" charset="-78"/>
              </a:rPr>
              <a:t>زير </a:t>
            </a:r>
            <a:r>
              <a:rPr lang="fa-IR" sz="2000" dirty="0" smtClean="0">
                <a:cs typeface="Mitra" pitchFamily="2" charset="-78"/>
              </a:rPr>
              <a:t>با هرگز – گاهي اوقات و هميشه پاسخ </a:t>
            </a:r>
            <a:r>
              <a:rPr lang="fa-IR" sz="2000" dirty="0" smtClean="0">
                <a:cs typeface="Mitra" pitchFamily="2" charset="-78"/>
              </a:rPr>
              <a:t>دهيد:</a:t>
            </a:r>
          </a:p>
          <a:p>
            <a:pPr algn="just" rtl="1">
              <a:buNone/>
            </a:pPr>
            <a:endParaRPr lang="en-US" sz="2000" dirty="0" smtClean="0">
              <a:cs typeface="Mitra" pitchFamily="2" charset="-78"/>
            </a:endParaRPr>
          </a:p>
          <a:p>
            <a:pPr algn="just" rtl="1">
              <a:buNone/>
            </a:pPr>
            <a:r>
              <a:rPr lang="fa-IR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cs typeface="Mitra" pitchFamily="2" charset="-78"/>
              </a:rPr>
              <a:t>وقتی کسی با من  صحبت می کند</a:t>
            </a:r>
            <a:r>
              <a:rPr lang="fa-IR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cs typeface="Mitra" pitchFamily="2" charset="-78"/>
              </a:rPr>
              <a:t>:</a:t>
            </a:r>
          </a:p>
          <a:p>
            <a:pPr lvl="0" algn="just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sz="2000" b="1" dirty="0" smtClean="0">
                <a:cs typeface="Mitra" pitchFamily="2" charset="-78"/>
              </a:rPr>
              <a:t>کاملاً </a:t>
            </a:r>
            <a:r>
              <a:rPr lang="fa-IR" sz="2000" b="1" dirty="0" smtClean="0">
                <a:cs typeface="Mitra" pitchFamily="2" charset="-78"/>
              </a:rPr>
              <a:t>سکوت می کنم</a:t>
            </a:r>
          </a:p>
          <a:p>
            <a:pPr lvl="0" algn="just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sz="2000" b="1" dirty="0" smtClean="0">
                <a:cs typeface="Mitra" pitchFamily="2" charset="-78"/>
              </a:rPr>
              <a:t>به او نگاه می کنم</a:t>
            </a:r>
            <a:endParaRPr lang="en-US" sz="2000" dirty="0" smtClean="0">
              <a:cs typeface="Mitra" pitchFamily="2" charset="-78"/>
            </a:endParaRPr>
          </a:p>
          <a:p>
            <a:pPr lvl="0" algn="just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sz="2000" b="1" dirty="0" smtClean="0">
                <a:cs typeface="Mitra" pitchFamily="2" charset="-78"/>
              </a:rPr>
              <a:t>گاهی سرم را به نشانه </a:t>
            </a:r>
            <a:r>
              <a:rPr lang="fa-IR" sz="2000" b="1" dirty="0" smtClean="0">
                <a:cs typeface="Mitra" pitchFamily="2" charset="-78"/>
              </a:rPr>
              <a:t>اينکه </a:t>
            </a:r>
            <a:r>
              <a:rPr lang="fa-IR" sz="2000" b="1" dirty="0" smtClean="0">
                <a:cs typeface="Mitra" pitchFamily="2" charset="-78"/>
              </a:rPr>
              <a:t>متوجه </a:t>
            </a:r>
            <a:r>
              <a:rPr lang="fa-IR" sz="2000" b="1" dirty="0" smtClean="0">
                <a:cs typeface="Mitra" pitchFamily="2" charset="-78"/>
              </a:rPr>
              <a:t>حرفهايش </a:t>
            </a:r>
            <a:r>
              <a:rPr lang="fa-IR" sz="2000" b="1" dirty="0" smtClean="0">
                <a:cs typeface="Mitra" pitchFamily="2" charset="-78"/>
              </a:rPr>
              <a:t>می شوم، تکان می دهم</a:t>
            </a:r>
            <a:endParaRPr lang="en-US" sz="2000" dirty="0" smtClean="0">
              <a:cs typeface="Mitra" pitchFamily="2" charset="-78"/>
            </a:endParaRPr>
          </a:p>
          <a:p>
            <a:pPr lvl="0" algn="just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sz="2000" b="1" dirty="0" smtClean="0">
                <a:cs typeface="Mitra" pitchFamily="2" charset="-78"/>
              </a:rPr>
              <a:t>به حالت های </a:t>
            </a:r>
            <a:r>
              <a:rPr lang="fa-IR" sz="2000" b="1" dirty="0" smtClean="0">
                <a:cs typeface="Mitra" pitchFamily="2" charset="-78"/>
              </a:rPr>
              <a:t>هيجانی </a:t>
            </a:r>
            <a:r>
              <a:rPr lang="fa-IR" sz="2000" b="1" dirty="0" smtClean="0">
                <a:cs typeface="Mitra" pitchFamily="2" charset="-78"/>
              </a:rPr>
              <a:t>او توجه می کنم</a:t>
            </a:r>
            <a:endParaRPr lang="en-US" sz="2000" dirty="0" smtClean="0">
              <a:cs typeface="Mitra" pitchFamily="2" charset="-78"/>
            </a:endParaRPr>
          </a:p>
          <a:p>
            <a:pPr lvl="0" algn="just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sz="2000" b="1" dirty="0" smtClean="0">
                <a:cs typeface="Mitra" pitchFamily="2" charset="-78"/>
              </a:rPr>
              <a:t>وسط </a:t>
            </a:r>
            <a:r>
              <a:rPr lang="fa-IR" sz="2000" b="1" dirty="0" smtClean="0">
                <a:cs typeface="Mitra" pitchFamily="2" charset="-78"/>
              </a:rPr>
              <a:t>حرفهايش </a:t>
            </a:r>
            <a:r>
              <a:rPr lang="fa-IR" sz="2000" b="1" dirty="0" smtClean="0">
                <a:cs typeface="Mitra" pitchFamily="2" charset="-78"/>
              </a:rPr>
              <a:t>می پرم</a:t>
            </a:r>
            <a:endParaRPr lang="en-US" sz="2000" dirty="0" smtClean="0">
              <a:cs typeface="Mitra" pitchFamily="2" charset="-78"/>
            </a:endParaRPr>
          </a:p>
          <a:p>
            <a:pPr lvl="0" algn="just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sz="2000" b="1" dirty="0" smtClean="0">
                <a:cs typeface="Mitra" pitchFamily="2" charset="-78"/>
              </a:rPr>
              <a:t>به </a:t>
            </a:r>
            <a:r>
              <a:rPr lang="fa-IR" sz="2000" b="1" dirty="0" smtClean="0">
                <a:cs typeface="Mitra" pitchFamily="2" charset="-78"/>
              </a:rPr>
              <a:t>چيزهای ديگری </a:t>
            </a:r>
            <a:r>
              <a:rPr lang="fa-IR" sz="2000" b="1" dirty="0" smtClean="0">
                <a:cs typeface="Mitra" pitchFamily="2" charset="-78"/>
              </a:rPr>
              <a:t>فکر می کنم</a:t>
            </a:r>
            <a:endParaRPr lang="en-US" sz="2000" dirty="0" smtClean="0">
              <a:cs typeface="Mitra" pitchFamily="2" charset="-78"/>
            </a:endParaRPr>
          </a:p>
          <a:p>
            <a:pPr lvl="0" algn="just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sz="2000" b="1" dirty="0" smtClean="0">
                <a:cs typeface="Mitra" pitchFamily="2" charset="-78"/>
              </a:rPr>
              <a:t>بعد از </a:t>
            </a:r>
            <a:r>
              <a:rPr lang="fa-IR" sz="2000" b="1" dirty="0" smtClean="0">
                <a:cs typeface="Mitra" pitchFamily="2" charset="-78"/>
              </a:rPr>
              <a:t>پايان </a:t>
            </a:r>
            <a:r>
              <a:rPr lang="fa-IR" sz="2000" b="1" dirty="0" smtClean="0">
                <a:cs typeface="Mitra" pitchFamily="2" charset="-78"/>
              </a:rPr>
              <a:t>حرفهایش </a:t>
            </a:r>
            <a:r>
              <a:rPr lang="fa-IR" sz="2000" b="1" dirty="0" smtClean="0">
                <a:cs typeface="Mitra" pitchFamily="2" charset="-78"/>
              </a:rPr>
              <a:t>هيچ </a:t>
            </a:r>
            <a:r>
              <a:rPr lang="fa-IR" sz="2000" b="1" dirty="0" smtClean="0">
                <a:cs typeface="Mitra" pitchFamily="2" charset="-78"/>
              </a:rPr>
              <a:t>واکنشی نشان نمی دهم</a:t>
            </a:r>
            <a:endParaRPr lang="en-US" sz="2000" dirty="0" smtClean="0">
              <a:cs typeface="Mitra" pitchFamily="2" charset="-78"/>
            </a:endParaRPr>
          </a:p>
          <a:p>
            <a:pPr lvl="0" algn="just" rtl="1"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sz="2000" b="1" dirty="0" smtClean="0">
                <a:cs typeface="Mitra" pitchFamily="2" charset="-78"/>
              </a:rPr>
              <a:t>اگر متوجه </a:t>
            </a:r>
            <a:r>
              <a:rPr lang="fa-IR" sz="2000" b="1" dirty="0" smtClean="0">
                <a:cs typeface="Mitra" pitchFamily="2" charset="-78"/>
              </a:rPr>
              <a:t>حرفهايش </a:t>
            </a:r>
            <a:r>
              <a:rPr lang="fa-IR" sz="2000" b="1" dirty="0" smtClean="0">
                <a:cs typeface="Mitra" pitchFamily="2" charset="-78"/>
              </a:rPr>
              <a:t>نشدم از او سوال می کنم</a:t>
            </a:r>
            <a:endParaRPr lang="en-US" sz="2000" dirty="0" smtClean="0">
              <a:cs typeface="Mitra" pitchFamily="2" charset="-78"/>
            </a:endParaRPr>
          </a:p>
          <a:p>
            <a:pPr algn="just" rtl="1"/>
            <a:endParaRPr lang="en-US" sz="2000" dirty="0" smtClean="0">
              <a:cs typeface="Mitra" pitchFamily="2" charset="-78"/>
            </a:endParaRPr>
          </a:p>
          <a:p>
            <a:pPr algn="just">
              <a:buNone/>
            </a:pPr>
            <a:endParaRPr lang="fa-IR" sz="2000" dirty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fa-IR" sz="2800" dirty="0" smtClean="0">
                <a:solidFill>
                  <a:srgbClr val="C00000"/>
                </a:solidFill>
                <a:cs typeface="B Jadid" pitchFamily="2" charset="-78"/>
              </a:rPr>
              <a:t>توصیه هایی برای کارآمد تر کردن ارتباط کلامی </a:t>
            </a:r>
            <a:endParaRPr lang="en-US" sz="2800" dirty="0">
              <a:solidFill>
                <a:srgbClr val="C00000"/>
              </a:solidFill>
              <a:cs typeface="B Jadid" pitchFamily="2" charset="-78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304800" y="1447800"/>
            <a:ext cx="4023360" cy="762000"/>
          </a:xfrm>
          <a:solidFill>
            <a:schemeClr val="bg1"/>
          </a:solidFill>
          <a:ln w="10795">
            <a:noFill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rmAutofit/>
          </a:bodyPr>
          <a:lstStyle/>
          <a:p>
            <a:pPr algn="ctr"/>
            <a:r>
              <a:rPr lang="fa-IR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Jadid" pitchFamily="2" charset="-78"/>
              </a:rPr>
              <a:t>هنگام گوش دادن </a:t>
            </a:r>
            <a:endParaRPr lang="en-US" sz="24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Jadid" pitchFamily="2" charset="-78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3"/>
          </p:nvPr>
        </p:nvSpPr>
        <p:spPr>
          <a:xfrm>
            <a:off x="4648200" y="1447800"/>
            <a:ext cx="4023360" cy="640080"/>
          </a:xfrm>
          <a:solidFill>
            <a:schemeClr val="bg1"/>
          </a:solidFill>
          <a:ln w="10795">
            <a:noFill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rmAutofit/>
          </a:bodyPr>
          <a:lstStyle/>
          <a:p>
            <a:pPr algn="ctr"/>
            <a:r>
              <a:rPr lang="fa-IR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Jadid" pitchFamily="2" charset="-78"/>
              </a:rPr>
              <a:t>هنگام صحبت کردن </a:t>
            </a:r>
            <a:endParaRPr lang="en-US" sz="24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Jadid" pitchFamily="2" charset="-78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2"/>
          </p:nvPr>
        </p:nvSpPr>
        <p:spPr>
          <a:xfrm>
            <a:off x="304800" y="2438400"/>
            <a:ext cx="4023360" cy="4191000"/>
          </a:xfrm>
          <a:ln w="12700">
            <a:solidFill>
              <a:schemeClr val="bg1"/>
            </a:solidFill>
            <a:prstDash val="dash"/>
            <a:miter lim="800000"/>
          </a:ln>
          <a:effectLst>
            <a:innerShdw blurRad="114300">
              <a:prstClr val="black"/>
            </a:innerShdw>
          </a:effectLst>
        </p:spPr>
        <p:txBody>
          <a:bodyPr anchor="ctr">
            <a:normAutofit/>
          </a:bodyPr>
          <a:lstStyle/>
          <a:p>
            <a:pPr algn="justLow" rtl="1">
              <a:lnSpc>
                <a:spcPct val="150000"/>
              </a:lnSpc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fa-IR" sz="1900" b="1" dirty="0" smtClean="0">
                <a:cs typeface="B Compset" pitchFamily="2" charset="-78"/>
              </a:rPr>
              <a:t>سوال بپرسید تا کاملاً متوجه شوید که موضوع چیست . </a:t>
            </a:r>
            <a:endParaRPr lang="en-US" sz="1900" b="1" dirty="0" smtClean="0">
              <a:cs typeface="B Compset" pitchFamily="2" charset="-78"/>
            </a:endParaRPr>
          </a:p>
          <a:p>
            <a:pPr algn="justLow" rtl="1">
              <a:lnSpc>
                <a:spcPct val="150000"/>
              </a:lnSpc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fa-IR" sz="1900" b="1" dirty="0" smtClean="0">
                <a:cs typeface="B Compset" pitchFamily="2" charset="-78"/>
              </a:rPr>
              <a:t>موضوعات را آن طوری که فهمیده اید خلاصه کنید . </a:t>
            </a:r>
            <a:endParaRPr lang="en-US" sz="1900" b="1" dirty="0" smtClean="0">
              <a:cs typeface="B Compset" pitchFamily="2" charset="-78"/>
            </a:endParaRPr>
          </a:p>
          <a:p>
            <a:pPr algn="justLow" rtl="1">
              <a:lnSpc>
                <a:spcPct val="150000"/>
              </a:lnSpc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fa-IR" sz="1900" b="1" dirty="0" smtClean="0">
                <a:cs typeface="B Compset" pitchFamily="2" charset="-78"/>
              </a:rPr>
              <a:t>گوش کنید و از قضاوت درباره آنچه که گوینده می گوید پرهیز کنید </a:t>
            </a:r>
            <a:endParaRPr lang="en-US" sz="1900" b="1" dirty="0" smtClean="0">
              <a:cs typeface="B Compset" pitchFamily="2" charset="-7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>
          <a:xfrm>
            <a:off x="4648200" y="2209800"/>
            <a:ext cx="4023360" cy="4572000"/>
          </a:xfrm>
          <a:ln w="12700">
            <a:solidFill>
              <a:schemeClr val="bg1"/>
            </a:solidFill>
            <a:prstDash val="dash"/>
            <a:miter lim="800000"/>
          </a:ln>
          <a:effectLst>
            <a:innerShdw blurRad="114300">
              <a:prstClr val="black"/>
            </a:innerShdw>
          </a:effectLst>
        </p:spPr>
        <p:txBody>
          <a:bodyPr anchor="ctr">
            <a:normAutofit fontScale="85000" lnSpcReduction="10000"/>
          </a:bodyPr>
          <a:lstStyle/>
          <a:p>
            <a:pPr lvl="0" algn="justLow" rtl="1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fa-IR" sz="2200" b="1" dirty="0" smtClean="0">
                <a:cs typeface="B Compset" pitchFamily="2" charset="-78"/>
              </a:rPr>
              <a:t>مطمئن شوید که شنونده فرصت سوال کردن یا اظهار نظر کردن را دارد . </a:t>
            </a:r>
            <a:endParaRPr lang="en-US" sz="2200" b="1" dirty="0" smtClean="0">
              <a:cs typeface="B Compset" pitchFamily="2" charset="-78"/>
            </a:endParaRPr>
          </a:p>
          <a:p>
            <a:pPr lvl="0" algn="justLow" rtl="1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fa-IR" sz="2200" b="1" dirty="0" smtClean="0">
                <a:cs typeface="B Compset" pitchFamily="2" charset="-78"/>
              </a:rPr>
              <a:t>سعی کنید خود را جای شنونده قرار دهید و احساسات او را در نظر بگیرید . </a:t>
            </a:r>
            <a:endParaRPr lang="en-US" sz="2200" b="1" dirty="0" smtClean="0">
              <a:cs typeface="B Compset" pitchFamily="2" charset="-78"/>
            </a:endParaRPr>
          </a:p>
          <a:p>
            <a:pPr lvl="0" algn="justLow" rtl="1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fa-IR" sz="2200" b="1" dirty="0" smtClean="0">
                <a:cs typeface="B Compset" pitchFamily="2" charset="-78"/>
              </a:rPr>
              <a:t>آنچه را می خواهید بگویید، واضح بیان کنید .</a:t>
            </a:r>
            <a:endParaRPr lang="en-US" sz="2200" b="1" dirty="0" smtClean="0">
              <a:cs typeface="B Compset" pitchFamily="2" charset="-78"/>
            </a:endParaRPr>
          </a:p>
          <a:p>
            <a:pPr lvl="0" algn="justLow" rtl="1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fa-IR" sz="2200" b="1" dirty="0" smtClean="0">
                <a:cs typeface="B Compset" pitchFamily="2" charset="-78"/>
              </a:rPr>
              <a:t>به شنونده نگاه کنید .</a:t>
            </a:r>
            <a:endParaRPr lang="en-US" sz="2200" b="1" dirty="0" smtClean="0">
              <a:cs typeface="B Compset" pitchFamily="2" charset="-78"/>
            </a:endParaRPr>
          </a:p>
          <a:p>
            <a:pPr lvl="0" algn="justLow" rtl="1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fa-IR" sz="2200" b="1" dirty="0" smtClean="0">
                <a:cs typeface="B Compset" pitchFamily="2" charset="-78"/>
              </a:rPr>
              <a:t>مطمئن شوید که آنچه می گویید با تن صدا و زبان بدنی شما هماهنگی دارد . </a:t>
            </a:r>
            <a:endParaRPr lang="en-US" sz="2200" b="1" dirty="0" smtClean="0">
              <a:cs typeface="B Compset" pitchFamily="2" charset="-78"/>
            </a:endParaRPr>
          </a:p>
          <a:p>
            <a:pPr lvl="0" algn="justLow" rtl="1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fa-IR" sz="2200" b="1" dirty="0" smtClean="0">
                <a:cs typeface="B Compset" pitchFamily="2" charset="-78"/>
              </a:rPr>
              <a:t>تن و آهنگ صدای خود را تغییر دهید . </a:t>
            </a:r>
            <a:endParaRPr lang="en-US" sz="2200" b="1" dirty="0" smtClean="0">
              <a:cs typeface="B Compset" pitchFamily="2" charset="-78"/>
            </a:endParaRPr>
          </a:p>
          <a:p>
            <a:pPr lvl="0" algn="justLow" rtl="1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fa-IR" sz="2200" b="1" dirty="0" smtClean="0">
                <a:cs typeface="B Compset" pitchFamily="2" charset="-78"/>
              </a:rPr>
              <a:t>مبهم صحبت نکرده و بیان جزئیات زیاد موضوع را پیچیده نکنید . </a:t>
            </a:r>
            <a:endParaRPr lang="en-US" sz="2200" b="1" dirty="0" smtClean="0">
              <a:cs typeface="B Compset" pitchFamily="2" charset="-78"/>
            </a:endParaRPr>
          </a:p>
          <a:p>
            <a:pPr lvl="0" algn="justLow" rtl="1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fa-IR" sz="2200" b="1" dirty="0" smtClean="0">
                <a:cs typeface="B Compset" pitchFamily="2" charset="-78"/>
              </a:rPr>
              <a:t>از دیدن علایم آشفتگی در شنونده غفلت نکنید </a:t>
            </a:r>
            <a:endParaRPr lang="en-US" sz="2200" b="1" dirty="0" smtClean="0">
              <a:cs typeface="B Compse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01170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fa-IR" sz="3600" b="1" dirty="0" smtClean="0">
                <a:solidFill>
                  <a:srgbClr val="C00000"/>
                </a:solidFill>
                <a:cs typeface="B Jadid" pitchFamily="2" charset="-78"/>
              </a:rPr>
              <a:t>موانع ارتباط </a:t>
            </a:r>
            <a:endParaRPr lang="en-US" sz="3600" dirty="0">
              <a:solidFill>
                <a:srgbClr val="C00000"/>
              </a:solidFill>
              <a:cs typeface="B Jadid" pitchFamily="2" charset="-78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295400" y="1676400"/>
            <a:ext cx="7559040" cy="4876800"/>
          </a:xfrm>
        </p:spPr>
        <p:txBody>
          <a:bodyPr anchor="ctr">
            <a:normAutofit/>
          </a:bodyPr>
          <a:lstStyle/>
          <a:p>
            <a:pPr lvl="0" algn="r" rtl="1">
              <a:buClr>
                <a:schemeClr val="accent3">
                  <a:lumMod val="50000"/>
                </a:schemeClr>
              </a:buClr>
              <a:buFont typeface="Wingdings" pitchFamily="2" charset="2"/>
              <a:buChar char="q"/>
            </a:pPr>
            <a:r>
              <a:rPr lang="fa-IR" b="1" dirty="0" smtClean="0">
                <a:cs typeface="B Compset" pitchFamily="2" charset="-78"/>
              </a:rPr>
              <a:t>دستور دادن، هدایت کردن، ابلاغ کردن </a:t>
            </a:r>
            <a:endParaRPr lang="en-US" b="1" dirty="0" smtClean="0">
              <a:cs typeface="B Compset" pitchFamily="2" charset="-78"/>
            </a:endParaRPr>
          </a:p>
          <a:p>
            <a:pPr lvl="0" algn="r" rtl="1">
              <a:buClr>
                <a:schemeClr val="accent3">
                  <a:lumMod val="50000"/>
                </a:schemeClr>
              </a:buClr>
              <a:buFont typeface="Wingdings" pitchFamily="2" charset="2"/>
              <a:buChar char="q"/>
            </a:pPr>
            <a:r>
              <a:rPr lang="fa-IR" b="1" dirty="0" smtClean="0">
                <a:cs typeface="B Compset" pitchFamily="2" charset="-78"/>
              </a:rPr>
              <a:t>اخطار، تهدید، هشدار دادن </a:t>
            </a:r>
            <a:endParaRPr lang="en-US" b="1" dirty="0" smtClean="0">
              <a:cs typeface="B Compset" pitchFamily="2" charset="-78"/>
            </a:endParaRPr>
          </a:p>
          <a:p>
            <a:pPr lvl="0" algn="r" rtl="1">
              <a:buClr>
                <a:schemeClr val="accent3">
                  <a:lumMod val="50000"/>
                </a:schemeClr>
              </a:buClr>
              <a:buFont typeface="Wingdings" pitchFamily="2" charset="2"/>
              <a:buChar char="q"/>
            </a:pPr>
            <a:r>
              <a:rPr lang="fa-IR" b="1" dirty="0" smtClean="0">
                <a:cs typeface="B Compset" pitchFamily="2" charset="-78"/>
              </a:rPr>
              <a:t>موعظه و نصحیت </a:t>
            </a:r>
            <a:endParaRPr lang="en-US" b="1" dirty="0" smtClean="0">
              <a:cs typeface="B Compset" pitchFamily="2" charset="-78"/>
            </a:endParaRPr>
          </a:p>
          <a:p>
            <a:pPr lvl="0" algn="r" rtl="1">
              <a:buClr>
                <a:schemeClr val="accent3">
                  <a:lumMod val="50000"/>
                </a:schemeClr>
              </a:buClr>
              <a:buFont typeface="Wingdings" pitchFamily="2" charset="2"/>
              <a:buChar char="q"/>
            </a:pPr>
            <a:r>
              <a:rPr lang="fa-IR" b="1" dirty="0" smtClean="0">
                <a:cs typeface="B Compset" pitchFamily="2" charset="-78"/>
              </a:rPr>
              <a:t>توصیه، پیشنهاد یا راه حل ارائه دادن </a:t>
            </a:r>
            <a:endParaRPr lang="en-US" b="1" dirty="0" smtClean="0">
              <a:cs typeface="B Compset" pitchFamily="2" charset="-78"/>
            </a:endParaRPr>
          </a:p>
          <a:p>
            <a:pPr lvl="0" algn="r" rtl="1">
              <a:buClr>
                <a:schemeClr val="accent3">
                  <a:lumMod val="50000"/>
                </a:schemeClr>
              </a:buClr>
              <a:buFont typeface="Wingdings" pitchFamily="2" charset="2"/>
              <a:buChar char="q"/>
            </a:pPr>
            <a:r>
              <a:rPr lang="fa-IR" b="1" dirty="0" smtClean="0">
                <a:cs typeface="B Compset" pitchFamily="2" charset="-78"/>
              </a:rPr>
              <a:t>وادارسازی از طریق استدلال، سخنرانی یا بحث کردن </a:t>
            </a:r>
            <a:endParaRPr lang="en-US" b="1" dirty="0" smtClean="0">
              <a:cs typeface="B Compset" pitchFamily="2" charset="-78"/>
            </a:endParaRPr>
          </a:p>
          <a:p>
            <a:pPr lvl="0" algn="r" rtl="1">
              <a:buClr>
                <a:schemeClr val="accent3">
                  <a:lumMod val="50000"/>
                </a:schemeClr>
              </a:buClr>
              <a:buFont typeface="Wingdings" pitchFamily="2" charset="2"/>
              <a:buChar char="q"/>
            </a:pPr>
            <a:r>
              <a:rPr lang="fa-IR" b="1" dirty="0" smtClean="0">
                <a:cs typeface="B Compset" pitchFamily="2" charset="-78"/>
              </a:rPr>
              <a:t>قضاوت کردن، انتقاد کردن، مخالفت کردن و مقصر شمردن دیگران </a:t>
            </a:r>
            <a:endParaRPr lang="en-US" b="1" dirty="0" smtClean="0">
              <a:cs typeface="B Compset" pitchFamily="2" charset="-78"/>
            </a:endParaRPr>
          </a:p>
          <a:p>
            <a:pPr lvl="0" algn="r" rtl="1">
              <a:buClr>
                <a:schemeClr val="accent3">
                  <a:lumMod val="50000"/>
                </a:schemeClr>
              </a:buClr>
              <a:buFont typeface="Wingdings" pitchFamily="2" charset="2"/>
              <a:buChar char="q"/>
            </a:pPr>
            <a:r>
              <a:rPr lang="fa-IR" b="1" dirty="0" smtClean="0">
                <a:cs typeface="B Compset" pitchFamily="2" charset="-78"/>
              </a:rPr>
              <a:t>اسم روی هم گذاشتن، مسخره کردن و تحقیر کردن </a:t>
            </a:r>
            <a:endParaRPr lang="en-US" b="1" dirty="0" smtClean="0">
              <a:cs typeface="B Compset" pitchFamily="2" charset="-78"/>
            </a:endParaRPr>
          </a:p>
          <a:p>
            <a:pPr lvl="0" algn="r" rtl="1">
              <a:buClr>
                <a:schemeClr val="accent3">
                  <a:lumMod val="50000"/>
                </a:schemeClr>
              </a:buClr>
              <a:buFont typeface="Wingdings" pitchFamily="2" charset="2"/>
              <a:buChar char="q"/>
            </a:pPr>
            <a:r>
              <a:rPr lang="fa-IR" b="1" dirty="0" smtClean="0">
                <a:cs typeface="B Compset" pitchFamily="2" charset="-78"/>
              </a:rPr>
              <a:t>تفسیر، تحلیل و تشخیص پزشکی و روانشناسی روی هم دیگر </a:t>
            </a:r>
            <a:r>
              <a:rPr lang="fa-IR" b="1" dirty="0" smtClean="0">
                <a:cs typeface="B Compset" pitchFamily="2" charset="-78"/>
              </a:rPr>
              <a:t>گذاشتن </a:t>
            </a:r>
            <a:endParaRPr lang="en-US" b="1" dirty="0" smtClean="0">
              <a:cs typeface="B Compset" pitchFamily="2" charset="-78"/>
            </a:endParaRPr>
          </a:p>
          <a:p>
            <a:pPr lvl="0" algn="r" rtl="1">
              <a:buClr>
                <a:schemeClr val="accent3">
                  <a:lumMod val="50000"/>
                </a:schemeClr>
              </a:buClr>
              <a:buFont typeface="Wingdings" pitchFamily="2" charset="2"/>
              <a:buChar char="q"/>
            </a:pPr>
            <a:r>
              <a:rPr lang="fa-IR" b="1" dirty="0" smtClean="0">
                <a:cs typeface="B Compset" pitchFamily="2" charset="-78"/>
              </a:rPr>
              <a:t>وارسی، بازجویی و بازپرسی </a:t>
            </a:r>
            <a:endParaRPr lang="en-US" b="1" dirty="0" smtClean="0">
              <a:cs typeface="B Compset" pitchFamily="2" charset="-78"/>
            </a:endParaRPr>
          </a:p>
          <a:p>
            <a:pPr algn="r" rtl="1">
              <a:buClr>
                <a:schemeClr val="accent3">
                  <a:lumMod val="50000"/>
                </a:schemeClr>
              </a:buClr>
              <a:buFont typeface="Wingdings" pitchFamily="2" charset="2"/>
              <a:buChar char="q"/>
            </a:pPr>
            <a:r>
              <a:rPr lang="fa-IR" b="1" dirty="0" smtClean="0">
                <a:cs typeface="B Compset" pitchFamily="2" charset="-78"/>
              </a:rPr>
              <a:t>پرت کردن حواس، عوض کردن صحبت و گول زدن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Compse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2341</TotalTime>
  <Words>529</Words>
  <Application>Microsoft Office PowerPoint</Application>
  <PresentationFormat>On-screen Show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Slide 1</vt:lpstr>
      <vt:lpstr>برقراری ارتباط موثر </vt:lpstr>
      <vt:lpstr>ارتباط بين فردي فرايندي است كه به وسيله آن اطلاعات و احساسات خود را از طريق پيام هاي كلامي و غير كلامي با ديگران در ميان مي گذاريم . </vt:lpstr>
      <vt:lpstr>عناصر اصلی ارتباط </vt:lpstr>
      <vt:lpstr>شنیدن  گوش دادن غیر فعال  گوش دادن فعال</vt:lpstr>
      <vt:lpstr>روش های موثر برای گوش دادن فعال</vt:lpstr>
      <vt:lpstr>فعاليت : ارزيابي مهارت گوش دادن </vt:lpstr>
      <vt:lpstr>توصیه هایی برای کارآمد تر کردن ارتباط کلامی </vt:lpstr>
      <vt:lpstr>موانع ارتباط </vt:lpstr>
      <vt:lpstr>توانمندسازی اجتماعی و تعامل جمعی = بهبود وضعیت سلامت جامعه</vt:lpstr>
      <vt:lpstr> كاركرد هاي روابط بين فردي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مهارتهای زندگی</dc:title>
  <dc:creator>user</dc:creator>
  <cp:lastModifiedBy>user</cp:lastModifiedBy>
  <cp:revision>167</cp:revision>
  <dcterms:created xsi:type="dcterms:W3CDTF">2006-08-16T00:00:00Z</dcterms:created>
  <dcterms:modified xsi:type="dcterms:W3CDTF">2015-02-07T14:15:27Z</dcterms:modified>
</cp:coreProperties>
</file>